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65" r:id="rId4"/>
    <p:sldId id="258" r:id="rId5"/>
    <p:sldId id="260" r:id="rId6"/>
    <p:sldId id="259" r:id="rId7"/>
    <p:sldId id="262" r:id="rId8"/>
    <p:sldId id="261" r:id="rId9"/>
    <p:sldId id="264" r:id="rId10"/>
    <p:sldId id="263" r:id="rId11"/>
    <p:sldId id="266" r:id="rId12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4"/>
      <p:bold r:id="rId15"/>
      <p:italic r:id="rId16"/>
      <p:boldItalic r:id="rId17"/>
    </p:embeddedFont>
    <p:embeddedFont>
      <p:font typeface="Proxima Nova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af03438d_0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af03438d_0_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af03438d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af03438d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af03438d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af03438d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af03438d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af03438d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cf6e11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6cf6e11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af03438d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af03438d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cec7175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cec7175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086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059975"/>
            <a:ext cx="8123100" cy="158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Review</a:t>
            </a:r>
            <a:r>
              <a:rPr lang="en"/>
              <a:t> </a:t>
            </a:r>
            <a:endParaRPr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26396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Albemarle County Public Schools</a:t>
            </a:r>
            <a:r>
              <a:rPr lang="en"/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227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Table Top Exercise - 45 minutes</a:t>
            </a:r>
            <a:r>
              <a:rPr lang="en" dirty="0"/>
              <a:t> </a:t>
            </a:r>
            <a:endParaRPr dirty="0"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11700" y="918125"/>
            <a:ext cx="8520600" cy="4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The purpose of a tabletop exercise is to examine current policies, procedures, resources and actions in the context of a response to an emergency in the school setting.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During the tabletop exercise, an emergency situation in the school or impacting the school will be proposed for consideration.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During the session, the school crisis team will work together to consider the situation and discuss how the school would respond to the emergency situation in real time. 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This process is intended to be collaborative and iterative.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9" name="Google Shape;109;p20"/>
          <p:cNvCxnSpPr/>
          <p:nvPr/>
        </p:nvCxnSpPr>
        <p:spPr>
          <a:xfrm rot="10800000" flipH="1">
            <a:off x="1283250" y="8547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ambria" panose="02040503050406030204" pitchFamily="18" charset="0"/>
              </a:rPr>
              <a:t>Student Anonymous Reporting System Progress</a:t>
            </a:r>
            <a:br>
              <a:rPr lang="en-US" dirty="0">
                <a:latin typeface="Cambria" panose="02040503050406030204" pitchFamily="18" charset="0"/>
              </a:rPr>
            </a:b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A team of ACPS staff members invited a number of companies that provide this type of service to present their products for consideration in October.</a:t>
            </a:r>
          </a:p>
          <a:p>
            <a:pPr marL="114300" indent="0"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</a:rPr>
              <a:t>A team of ACPS staff </a:t>
            </a:r>
            <a:r>
              <a:rPr lang="en-US" smtClean="0">
                <a:latin typeface="Cambria" panose="02040503050406030204" pitchFamily="18" charset="0"/>
              </a:rPr>
              <a:t>members recently visited </a:t>
            </a:r>
            <a:r>
              <a:rPr lang="en-US" dirty="0" smtClean="0">
                <a:latin typeface="Cambria" panose="02040503050406030204" pitchFamily="18" charset="0"/>
              </a:rPr>
              <a:t>a local school division that is currently using one of these products to review their use, learn about their implementation process and get their feedback about the effectiveness of these products.</a:t>
            </a:r>
          </a:p>
          <a:p>
            <a:pPr marL="114300" indent="0"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</a:rPr>
              <a:t>An RFP has been developed and forwarded through the appropriate channels, placing us in line to make a final decision and a purchase. </a:t>
            </a:r>
            <a:endParaRPr lang="en-US" dirty="0">
              <a:latin typeface="Cambria" panose="02040503050406030204" pitchFamily="18" charset="0"/>
            </a:endParaRPr>
          </a:p>
        </p:txBody>
      </p:sp>
      <p:cxnSp>
        <p:nvCxnSpPr>
          <p:cNvPr id="4" name="Google Shape;109;p20"/>
          <p:cNvCxnSpPr/>
          <p:nvPr/>
        </p:nvCxnSpPr>
        <p:spPr>
          <a:xfrm>
            <a:off x="757733" y="1017725"/>
            <a:ext cx="7608501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4484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09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Review</a:t>
            </a:r>
            <a:r>
              <a:rPr lang="en"/>
              <a:t> </a:t>
            </a:r>
            <a:endParaRPr dirty="0"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76975" y="1306275"/>
            <a:ext cx="8284800" cy="21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>
                <a:latin typeface="Cambria"/>
                <a:ea typeface="Cambria"/>
                <a:cs typeface="Cambria"/>
                <a:sym typeface="Cambria"/>
              </a:rPr>
              <a:t>The purpose of the School Safety Review is to make school safety planning more public and collaborative. </a:t>
            </a:r>
            <a:endParaRPr sz="2800" dirty="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67" name="Google Shape;67;p14"/>
          <p:cNvCxnSpPr/>
          <p:nvPr/>
        </p:nvCxnSpPr>
        <p:spPr>
          <a:xfrm rot="10800000" flipH="1">
            <a:off x="1348050" y="982650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445026"/>
            <a:ext cx="8520600" cy="572700"/>
          </a:xfrm>
        </p:spPr>
        <p:txBody>
          <a:bodyPr/>
          <a:lstStyle/>
          <a:p>
            <a:pPr algn="ctr"/>
            <a:r>
              <a:rPr lang="en-US" dirty="0" smtClean="0">
                <a:latin typeface="Cambria" panose="02040503050406030204" pitchFamily="18" charset="0"/>
              </a:rPr>
              <a:t>School Safety Review Three Year Rotation 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558548"/>
              </p:ext>
            </p:extLst>
          </p:nvPr>
        </p:nvGraphicFramePr>
        <p:xfrm>
          <a:off x="1534508" y="1545023"/>
          <a:ext cx="6379781" cy="2571747"/>
        </p:xfrm>
        <a:graphic>
          <a:graphicData uri="http://schemas.openxmlformats.org/drawingml/2006/table">
            <a:tbl>
              <a:tblPr firstRow="1" firstCol="1" bandRow="1"/>
              <a:tblGrid>
                <a:gridCol w="2065295">
                  <a:extLst>
                    <a:ext uri="{9D8B030D-6E8A-4147-A177-3AD203B41FA5}">
                      <a16:colId xmlns:a16="http://schemas.microsoft.com/office/drawing/2014/main" val="29576721"/>
                    </a:ext>
                  </a:extLst>
                </a:gridCol>
                <a:gridCol w="2192608">
                  <a:extLst>
                    <a:ext uri="{9D8B030D-6E8A-4147-A177-3AD203B41FA5}">
                      <a16:colId xmlns:a16="http://schemas.microsoft.com/office/drawing/2014/main" val="1524020906"/>
                    </a:ext>
                  </a:extLst>
                </a:gridCol>
                <a:gridCol w="2121878">
                  <a:extLst>
                    <a:ext uri="{9D8B030D-6E8A-4147-A177-3AD203B41FA5}">
                      <a16:colId xmlns:a16="http://schemas.microsoft.com/office/drawing/2014/main" val="2188627838"/>
                    </a:ext>
                  </a:extLst>
                </a:gridCol>
              </a:tblGrid>
              <a:tr h="243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One (2018-2019)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Two (2019-2020)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Three (2020-2021)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565513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Albemarle  </a:t>
                      </a:r>
                      <a:endParaRPr lang="en-US" sz="1200" strike="sng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Broadus Wood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482927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Agnor</a:t>
                      </a:r>
                      <a:r>
                        <a:rPr lang="en-US" sz="1200" strike="sng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-Hurt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Brownsville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364800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Baker-Butler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Burley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Hollymead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580888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Henley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Murray HS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836632"/>
                  </a:ext>
                </a:extLst>
              </a:tr>
              <a:tr h="2572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Jouett</a:t>
                      </a:r>
                      <a:endParaRPr lang="en-US" sz="1200" strike="sng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Crozet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 Hill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336174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Meriwether Lewis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Murray/Charter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Stony Point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675643"/>
                  </a:ext>
                </a:extLst>
              </a:tr>
              <a:tr h="243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Monticello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Stone-Robinson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Sutherland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960022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Western Albemarle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Scottsville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Woodbrook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700"/>
                  </a:ext>
                </a:extLst>
              </a:tr>
              <a:tr h="2610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strike="sng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Walton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278641"/>
                  </a:ext>
                </a:extLst>
              </a:tr>
            </a:tbl>
          </a:graphicData>
        </a:graphic>
      </p:graphicFrame>
      <p:cxnSp>
        <p:nvCxnSpPr>
          <p:cNvPr id="6" name="Google Shape;67;p14"/>
          <p:cNvCxnSpPr/>
          <p:nvPr/>
        </p:nvCxnSpPr>
        <p:spPr>
          <a:xfrm rot="10800000" flipH="1">
            <a:off x="1283250" y="10090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7224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Review Components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73075" y="1297525"/>
            <a:ext cx="8520600" cy="3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School Safety and Climate Data Review (20 minutes)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School Safety Walk (20 minutes) </a:t>
            </a:r>
            <a:endParaRPr lang="en" dirty="0" smtClean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 smtClean="0">
                <a:latin typeface="Cambria"/>
                <a:ea typeface="Cambria"/>
                <a:cs typeface="Cambria"/>
                <a:sym typeface="Cambria"/>
              </a:rPr>
              <a:t>Review of </a:t>
            </a:r>
            <a:r>
              <a:rPr lang="en-US" dirty="0" smtClean="0">
                <a:latin typeface="Cambria"/>
                <a:ea typeface="Cambria"/>
                <a:cs typeface="Cambria"/>
                <a:sym typeface="Cambria"/>
              </a:rPr>
              <a:t>Standard Crisis </a:t>
            </a:r>
            <a:r>
              <a:rPr lang="en-US" dirty="0">
                <a:latin typeface="Cambria"/>
                <a:ea typeface="Cambria"/>
                <a:cs typeface="Cambria"/>
                <a:sym typeface="Cambria"/>
              </a:rPr>
              <a:t>M</a:t>
            </a:r>
            <a:r>
              <a:rPr lang="en-US" dirty="0" smtClean="0">
                <a:latin typeface="Cambria"/>
                <a:ea typeface="Cambria"/>
                <a:cs typeface="Cambria"/>
                <a:sym typeface="Cambria"/>
              </a:rPr>
              <a:t>anagement Practices (15 minutes)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Table Top Exercise (45 minutes)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74" name="Google Shape;74;p15"/>
          <p:cNvCxnSpPr/>
          <p:nvPr/>
        </p:nvCxnSpPr>
        <p:spPr>
          <a:xfrm rot="10800000" flipH="1">
            <a:off x="1344625" y="10177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and Climate Data Review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232775" y="1251850"/>
            <a:ext cx="8520600" cy="324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Data Sources for this component include the following: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ACPS Climate Survey Data (Elementary and Secondary)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Virginia School Climate Data (Secondary)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Audit Recommendations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Inspection Checklist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Annual School Safety Survey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Based Climate Data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Peer Nomination Data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88" name="Google Shape;88;p17"/>
          <p:cNvCxnSpPr/>
          <p:nvPr/>
        </p:nvCxnSpPr>
        <p:spPr>
          <a:xfrm rot="10800000" flipH="1">
            <a:off x="1339275" y="10177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729600" y="463450"/>
            <a:ext cx="779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and Climate Data Review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086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Administrators should be prepared to discuss the following: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ambria"/>
              <a:buChar char="●"/>
            </a:pPr>
            <a:r>
              <a:rPr lang="en" sz="1600" dirty="0">
                <a:latin typeface="Cambria"/>
                <a:ea typeface="Cambria"/>
                <a:cs typeface="Cambria"/>
                <a:sym typeface="Cambria"/>
              </a:rPr>
              <a:t>What school climate data points are encouraging or concerning for your school?</a:t>
            </a:r>
            <a:endParaRPr sz="16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ambria"/>
              <a:buChar char="●"/>
            </a:pPr>
            <a:r>
              <a:rPr lang="en" sz="1600" dirty="0">
                <a:latin typeface="Cambria"/>
                <a:ea typeface="Cambria"/>
                <a:cs typeface="Cambria"/>
                <a:sym typeface="Cambria"/>
              </a:rPr>
              <a:t>What strategies has your school employed to address any negative school climate trends that have emerged for your </a:t>
            </a:r>
            <a:r>
              <a:rPr lang="en" sz="1600" dirty="0" smtClean="0">
                <a:latin typeface="Cambria"/>
                <a:ea typeface="Cambria"/>
                <a:cs typeface="Cambria"/>
                <a:sym typeface="Cambria"/>
              </a:rPr>
              <a:t>school? </a:t>
            </a:r>
            <a:endParaRPr sz="16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ambria"/>
              <a:buChar char="●"/>
            </a:pPr>
            <a:r>
              <a:rPr lang="en" sz="1600" dirty="0">
                <a:latin typeface="Cambria"/>
                <a:ea typeface="Cambria"/>
                <a:cs typeface="Cambria"/>
                <a:sym typeface="Cambria"/>
              </a:rPr>
              <a:t>What school climate related school improvement goals has your school focused on in recent years? What were the results? </a:t>
            </a:r>
            <a:endParaRPr sz="16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ambria"/>
              <a:buChar char="●"/>
            </a:pPr>
            <a:r>
              <a:rPr lang="en" sz="1600" dirty="0">
                <a:latin typeface="Cambria"/>
                <a:ea typeface="Cambria"/>
                <a:cs typeface="Cambria"/>
                <a:sym typeface="Cambria"/>
              </a:rPr>
              <a:t>Are there particular data points that will inform school improvement goals in the future?</a:t>
            </a:r>
            <a:endParaRPr sz="16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ambria"/>
              <a:buChar char="●"/>
            </a:pPr>
            <a:r>
              <a:rPr lang="en" sz="1600" dirty="0">
                <a:latin typeface="Cambria"/>
                <a:ea typeface="Cambria"/>
                <a:cs typeface="Cambria"/>
                <a:sym typeface="Cambria"/>
              </a:rPr>
              <a:t>Did your school safety checklist review produce any areas of specific concern for student </a:t>
            </a:r>
            <a:r>
              <a:rPr lang="en" sz="1600" dirty="0" smtClean="0">
                <a:latin typeface="Cambria"/>
                <a:ea typeface="Cambria"/>
                <a:cs typeface="Cambria"/>
                <a:sym typeface="Cambria"/>
              </a:rPr>
              <a:t>safety? </a:t>
            </a:r>
            <a:endParaRPr sz="1600" dirty="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81" name="Google Shape;81;p16"/>
          <p:cNvCxnSpPr/>
          <p:nvPr/>
        </p:nvCxnSpPr>
        <p:spPr>
          <a:xfrm rot="10800000" flipH="1">
            <a:off x="1339950" y="1036150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Walk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232775" y="10823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Data Sources for this component include the following: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School Safety Inspection Checklist  (Elementary and Secondary)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Virginia School Climate Data (Secondary)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School Safety Audit Assessment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mbria"/>
              <a:buChar char="●"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Annual School Safety Survey 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102" name="Google Shape;102;p19"/>
          <p:cNvCxnSpPr/>
          <p:nvPr/>
        </p:nvCxnSpPr>
        <p:spPr>
          <a:xfrm rot="10800000" flipH="1">
            <a:off x="1330500" y="10177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School Safety Walk</a:t>
            </a:r>
            <a:r>
              <a:rPr lang="en"/>
              <a:t> </a:t>
            </a:r>
            <a:endParaRPr dirty="0"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59325" y="1115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Administrators should be prepared to discuss the following: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pPr>
              <a:spcBef>
                <a:spcPts val="1600"/>
              </a:spcBef>
            </a:pP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What  specific physical safety concerns have you identified in your review of </a:t>
            </a:r>
            <a:r>
              <a:rPr lang="en" dirty="0" smtClean="0">
                <a:latin typeface="Cambria"/>
                <a:ea typeface="Cambria"/>
                <a:cs typeface="Cambria"/>
                <a:sym typeface="Cambria"/>
              </a:rPr>
              <a:t>school </a:t>
            </a: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data including the School Safety Inspection Checklist.</a:t>
            </a:r>
            <a:endParaRPr dirty="0">
              <a:latin typeface="Cambria"/>
              <a:ea typeface="Cambria"/>
              <a:cs typeface="Cambria"/>
              <a:sym typeface="Cambria"/>
            </a:endParaRPr>
          </a:p>
          <a:p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Be prepared to escort the group of observers to the area of </a:t>
            </a:r>
            <a:r>
              <a:rPr lang="en" dirty="0" smtClean="0">
                <a:latin typeface="Cambria"/>
                <a:ea typeface="Cambria"/>
                <a:cs typeface="Cambria"/>
                <a:sym typeface="Cambria"/>
              </a:rPr>
              <a:t>concern or provide photographs, </a:t>
            </a:r>
            <a:r>
              <a:rPr lang="en" dirty="0">
                <a:latin typeface="Cambria"/>
                <a:ea typeface="Cambria"/>
                <a:cs typeface="Cambria"/>
                <a:sym typeface="Cambria"/>
              </a:rPr>
              <a:t>explain the concern and your proposed solution for the concern.</a:t>
            </a:r>
            <a:r>
              <a:rPr lang="en" dirty="0"/>
              <a:t>  </a:t>
            </a:r>
            <a:endParaRPr dirty="0"/>
          </a:p>
        </p:txBody>
      </p:sp>
      <p:cxnSp>
        <p:nvCxnSpPr>
          <p:cNvPr id="95" name="Google Shape;95;p18"/>
          <p:cNvCxnSpPr/>
          <p:nvPr/>
        </p:nvCxnSpPr>
        <p:spPr>
          <a:xfrm rot="10800000" flipH="1">
            <a:off x="1330875" y="1017725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8767"/>
            <a:ext cx="8520600" cy="572700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itchFamily="18" charset="0"/>
                <a:ea typeface="Arial Unicode MS" pitchFamily="50" charset="-127"/>
              </a:rPr>
              <a:t>Standard Crisis Management 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itchFamily="18" charset="0"/>
                <a:ea typeface="Arial Unicode MS" pitchFamily="50" charset="-127"/>
              </a:rPr>
              <a:t>Practices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type="body" idx="1"/>
          </p:nvPr>
        </p:nvSpPr>
        <p:spPr>
          <a:xfrm>
            <a:off x="311700" y="825818"/>
            <a:ext cx="8520600" cy="4198127"/>
          </a:xfrm>
        </p:spPr>
        <p:txBody>
          <a:bodyPr rtlCol="0" anchor="t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      Lockdown          </a:t>
            </a: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		Secure </a:t>
            </a: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the </a:t>
            </a: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Building          </a:t>
            </a: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	    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	     Shelter </a:t>
            </a: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in Place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en-US" altLang="ko-KR" sz="160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altLang="ko-KR" sz="160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					                Evacuate </a:t>
            </a:r>
            <a:r>
              <a:rPr lang="en-US" altLang="ko-KR" sz="160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the Building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n-US" altLang="ko-KR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5" name="Google Shape;95;p18"/>
          <p:cNvCxnSpPr/>
          <p:nvPr/>
        </p:nvCxnSpPr>
        <p:spPr>
          <a:xfrm rot="10800000" flipH="1">
            <a:off x="1283250" y="817117"/>
            <a:ext cx="6577500" cy="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20" y="1151810"/>
            <a:ext cx="128111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637" y="2311270"/>
            <a:ext cx="1306512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492" y="3401539"/>
            <a:ext cx="128111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901" y="4241527"/>
            <a:ext cx="13065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8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567</Words>
  <Application>Microsoft Office PowerPoint</Application>
  <PresentationFormat>On-screen Show (16:9)</PresentationFormat>
  <Paragraphs>101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Cambria</vt:lpstr>
      <vt:lpstr>Proxima Nova</vt:lpstr>
      <vt:lpstr>Times New Roman</vt:lpstr>
      <vt:lpstr>Arial</vt:lpstr>
      <vt:lpstr>Arial Unicode MS</vt:lpstr>
      <vt:lpstr>Spearmint</vt:lpstr>
      <vt:lpstr>School Safety Review </vt:lpstr>
      <vt:lpstr>School Safety Review </vt:lpstr>
      <vt:lpstr>School Safety Review Three Year Rotation </vt:lpstr>
      <vt:lpstr>School Safety Review Components</vt:lpstr>
      <vt:lpstr>School Safety and Climate Data Review  </vt:lpstr>
      <vt:lpstr>School Safety and Climate Data Review</vt:lpstr>
      <vt:lpstr>School Safety Walk</vt:lpstr>
      <vt:lpstr>School Safety Walk </vt:lpstr>
      <vt:lpstr>Standard Crisis Management Practices</vt:lpstr>
      <vt:lpstr>Table Top Exercise - 45 minutes </vt:lpstr>
      <vt:lpstr>Student Anonymous Reporting System Progress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Safety Review</dc:title>
  <dc:creator>Nicholas King</dc:creator>
  <cp:lastModifiedBy>Nicholas King</cp:lastModifiedBy>
  <cp:revision>8</cp:revision>
  <dcterms:modified xsi:type="dcterms:W3CDTF">2018-11-30T22:13:57Z</dcterms:modified>
</cp:coreProperties>
</file>